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61" r:id="rId7"/>
    <p:sldId id="270" r:id="rId8"/>
    <p:sldId id="271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6" initials="A" lastIdx="1" clrIdx="0">
    <p:extLst>
      <p:ext uri="{19B8F6BF-5375-455C-9EA6-DF929625EA0E}">
        <p15:presenceInfo xmlns:p15="http://schemas.microsoft.com/office/powerpoint/2012/main" userId="Pro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6-14T13:00:48.703" idx="1">
    <p:pos x="10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0F12-C7BA-4B85-B567-60BBBEA9C478}" type="datetimeFigureOut">
              <a:rPr lang="en-IN" smtClean="0"/>
              <a:t>18/06/2024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272E-AD41-465D-85B1-0F8E4DA314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557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0F12-C7BA-4B85-B567-60BBBEA9C478}" type="datetimeFigureOut">
              <a:rPr lang="en-IN" smtClean="0"/>
              <a:t>18/06/2024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272E-AD41-465D-85B1-0F8E4DA314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73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0F12-C7BA-4B85-B567-60BBBEA9C478}" type="datetimeFigureOut">
              <a:rPr lang="en-IN" smtClean="0"/>
              <a:t>18/06/2024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272E-AD41-465D-85B1-0F8E4DA314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052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0F12-C7BA-4B85-B567-60BBBEA9C478}" type="datetimeFigureOut">
              <a:rPr lang="en-IN" smtClean="0"/>
              <a:t>18/06/2024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272E-AD41-465D-85B1-0F8E4DA314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292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0F12-C7BA-4B85-B567-60BBBEA9C478}" type="datetimeFigureOut">
              <a:rPr lang="en-IN" smtClean="0"/>
              <a:t>18/06/2024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272E-AD41-465D-85B1-0F8E4DA314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70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0F12-C7BA-4B85-B567-60BBBEA9C478}" type="datetimeFigureOut">
              <a:rPr lang="en-IN" smtClean="0"/>
              <a:t>18/06/2024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272E-AD41-465D-85B1-0F8E4DA314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488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0F12-C7BA-4B85-B567-60BBBEA9C478}" type="datetimeFigureOut">
              <a:rPr lang="en-IN" smtClean="0"/>
              <a:t>18/06/2024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272E-AD41-465D-85B1-0F8E4DA314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77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0F12-C7BA-4B85-B567-60BBBEA9C478}" type="datetimeFigureOut">
              <a:rPr lang="en-IN" smtClean="0"/>
              <a:t>18/06/2024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272E-AD41-465D-85B1-0F8E4DA314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355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0F12-C7BA-4B85-B567-60BBBEA9C478}" type="datetimeFigureOut">
              <a:rPr lang="en-IN" smtClean="0"/>
              <a:t>18/06/2024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272E-AD41-465D-85B1-0F8E4DA314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03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0F12-C7BA-4B85-B567-60BBBEA9C478}" type="datetimeFigureOut">
              <a:rPr lang="en-IN" smtClean="0"/>
              <a:t>18/06/2024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272E-AD41-465D-85B1-0F8E4DA314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027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0F12-C7BA-4B85-B567-60BBBEA9C478}" type="datetimeFigureOut">
              <a:rPr lang="en-IN" smtClean="0"/>
              <a:t>18/06/2024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272E-AD41-465D-85B1-0F8E4DA314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92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80F12-C7BA-4B85-B567-60BBBEA9C478}" type="datetimeFigureOut">
              <a:rPr lang="en-IN" smtClean="0"/>
              <a:t>18/06/2024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272E-AD41-465D-85B1-0F8E4DA314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974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Kivasa</a:t>
            </a:r>
            <a:r>
              <a:rPr lang="en-US" dirty="0" smtClean="0"/>
              <a:t> </a:t>
            </a:r>
            <a:r>
              <a:rPr lang="en-US" dirty="0" err="1" smtClean="0"/>
              <a:t>Globaltech</a:t>
            </a:r>
            <a:r>
              <a:rPr lang="en-US" dirty="0" smtClean="0"/>
              <a:t> Pvt. Ltd.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"Empowering Innovations, Connecting Markets”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2" y="515938"/>
            <a:ext cx="26193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7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</a:t>
            </a:r>
            <a:r>
              <a:rPr lang="en-US" dirty="0" err="1" smtClean="0"/>
              <a:t>Kivasa</a:t>
            </a:r>
            <a:r>
              <a:rPr lang="en-US" dirty="0" smtClean="0"/>
              <a:t> </a:t>
            </a:r>
            <a:r>
              <a:rPr lang="en-US" dirty="0" err="1" smtClean="0"/>
              <a:t>Globaltech</a:t>
            </a:r>
            <a:r>
              <a:rPr lang="en-US" dirty="0" smtClean="0"/>
              <a:t> Private Limited</a:t>
            </a:r>
          </a:p>
          <a:p>
            <a:r>
              <a:rPr lang="en-US" dirty="0"/>
              <a:t>At </a:t>
            </a:r>
            <a:r>
              <a:rPr lang="en-US" dirty="0" err="1" smtClean="0"/>
              <a:t>Kivasa</a:t>
            </a:r>
            <a:r>
              <a:rPr lang="en-US" dirty="0" smtClean="0"/>
              <a:t> </a:t>
            </a:r>
            <a:r>
              <a:rPr lang="en-US" dirty="0" err="1" smtClean="0"/>
              <a:t>Globaltech</a:t>
            </a:r>
            <a:r>
              <a:rPr lang="en-US" dirty="0" smtClean="0"/>
              <a:t> Pvt. Ltd., </a:t>
            </a:r>
            <a:r>
              <a:rPr lang="en-US" dirty="0"/>
              <a:t>we are dedicated </a:t>
            </a:r>
            <a:r>
              <a:rPr lang="en-US" dirty="0" smtClean="0"/>
              <a:t>to bridge </a:t>
            </a:r>
            <a:r>
              <a:rPr lang="en-US" dirty="0"/>
              <a:t>the gap between top-quality Indian manufacturers and global markets. Specializing in the Railways, Electrical Utility, and OEM sectors, we offer a comprehensive range of products that meet the highest standards of excellence and innovation</a:t>
            </a:r>
            <a:r>
              <a:rPr lang="en-US" dirty="0" smtClean="0"/>
              <a:t>.</a:t>
            </a:r>
          </a:p>
          <a:p>
            <a:r>
              <a:rPr lang="en-US" dirty="0"/>
              <a:t>With deep industry knowledge and a robust network, we provide tailored solutions that cater to the unique needs of </a:t>
            </a:r>
            <a:r>
              <a:rPr lang="en-US" dirty="0" smtClean="0"/>
              <a:t>our customers. </a:t>
            </a:r>
            <a:r>
              <a:rPr lang="en-US" dirty="0"/>
              <a:t>Our commitment to quality, reliability, and customer satisfaction sets us apart in the competitive landscape.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709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251" y="1690688"/>
            <a:ext cx="10515600" cy="4363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To empower Indian manufacturers by showcasing their exceptional products to a wider audience, both domestically and internationally. We strive to be a trusted partner, ensuring seamless market entry and growth for our clients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Why Choose Us</a:t>
            </a:r>
            <a:r>
              <a:rPr lang="en-US" sz="2000" dirty="0" smtClean="0"/>
              <a:t>:</a:t>
            </a:r>
          </a:p>
          <a:p>
            <a:r>
              <a:rPr lang="en-US" sz="2000" b="1" dirty="0" smtClean="0"/>
              <a:t>Quality </a:t>
            </a:r>
            <a:r>
              <a:rPr lang="en-US" sz="2000" b="1" dirty="0"/>
              <a:t>Assurance</a:t>
            </a:r>
            <a:r>
              <a:rPr lang="en-US" sz="2000" dirty="0"/>
              <a:t>: Partnering only with manufacturers who adhere to stringent quality standards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Global </a:t>
            </a:r>
            <a:r>
              <a:rPr lang="en-US" sz="2000" b="1" dirty="0"/>
              <a:t>Reach</a:t>
            </a:r>
            <a:r>
              <a:rPr lang="en-US" sz="2000" dirty="0"/>
              <a:t>: Expanding your market presence with our extensive international connections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Industry Insights</a:t>
            </a:r>
            <a:r>
              <a:rPr lang="en-US" sz="2000" dirty="0" smtClean="0"/>
              <a:t>: Leveraging our expertise to navigate complex market dynamics effectively. Join us on a journey of growth and innovation, as we bring the best of Indian manufacturing to the world.</a:t>
            </a:r>
          </a:p>
          <a:p>
            <a:pPr marL="0" indent="0">
              <a:buNone/>
            </a:pPr>
            <a:r>
              <a:rPr lang="en-US" sz="2000" dirty="0" smtClean="0"/>
              <a:t>Join </a:t>
            </a:r>
            <a:r>
              <a:rPr lang="en-US" sz="2000" dirty="0"/>
              <a:t>us on a journey of growth and innovation, as we bring the best of Indian manufacturing to the world.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65911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74419" y="2636687"/>
            <a:ext cx="4003307" cy="1325563"/>
          </a:xfrm>
        </p:spPr>
        <p:txBody>
          <a:bodyPr/>
          <a:lstStyle/>
          <a:p>
            <a:r>
              <a:rPr lang="en-US" dirty="0" smtClean="0"/>
              <a:t>OUR PARTNERS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377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ektrolites, Manufacturer, Isolators, Surge Arresters, Lightning Arrester, LA, Fault Passage Indicator, Load Break Switch, RDSO Approved, PGCIL Approved, Indi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3" y="603033"/>
            <a:ext cx="4545444" cy="12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43049" y="462014"/>
            <a:ext cx="50917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Product Range : </a:t>
            </a:r>
          </a:p>
          <a:p>
            <a:endParaRPr lang="en-US" dirty="0" smtClean="0"/>
          </a:p>
          <a:p>
            <a:r>
              <a:rPr lang="en-US" dirty="0" smtClean="0"/>
              <a:t>Porcelain and Polymer Type Surge Arrestors </a:t>
            </a:r>
            <a:r>
              <a:rPr lang="en-US" dirty="0" err="1"/>
              <a:t>U</a:t>
            </a:r>
            <a:r>
              <a:rPr lang="en-US" dirty="0" err="1" smtClean="0"/>
              <a:t>pto</a:t>
            </a:r>
            <a:r>
              <a:rPr lang="en-US" dirty="0" smtClean="0"/>
              <a:t> 400KV</a:t>
            </a:r>
          </a:p>
          <a:p>
            <a:r>
              <a:rPr lang="en-US" dirty="0" smtClean="0"/>
              <a:t>Isolators and AB switch from 12KV to 420 KV as per </a:t>
            </a:r>
            <a:r>
              <a:rPr lang="en-IN" dirty="0"/>
              <a:t>IEC 62271-102, IS 9921</a:t>
            </a:r>
            <a:endParaRPr lang="en-US" dirty="0" smtClean="0"/>
          </a:p>
          <a:p>
            <a:r>
              <a:rPr lang="en-US" dirty="0" smtClean="0"/>
              <a:t>Communicable and Non Communicable Fault Passage Indicators for Distribution and Transmission Sector</a:t>
            </a:r>
          </a:p>
          <a:p>
            <a:r>
              <a:rPr lang="en-US" dirty="0" smtClean="0"/>
              <a:t>Load Break Switches</a:t>
            </a:r>
          </a:p>
          <a:p>
            <a:r>
              <a:rPr lang="en-US" dirty="0" smtClean="0"/>
              <a:t>Auto </a:t>
            </a:r>
            <a:r>
              <a:rPr lang="en-US" dirty="0" err="1" smtClean="0"/>
              <a:t>Reclosures</a:t>
            </a:r>
            <a:r>
              <a:rPr lang="en-US" dirty="0" smtClean="0"/>
              <a:t> and </a:t>
            </a:r>
            <a:r>
              <a:rPr lang="en-US" dirty="0" err="1" smtClean="0"/>
              <a:t>Sectionalizer</a:t>
            </a:r>
            <a:r>
              <a:rPr lang="en-US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977" y="3128211"/>
            <a:ext cx="47933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smtClean="0"/>
              <a:t>Elektrolites Power Pvt. Ltd. </a:t>
            </a:r>
            <a:r>
              <a:rPr lang="en-US" dirty="0"/>
              <a:t>is a leading manufacturer, problem-solver, and innovator in the field of power transmission and distribution (PT&amp;D). Established in 1966, the organization has played a pivotal role in the transformation of the power sector in India, over the last six decades.</a:t>
            </a:r>
          </a:p>
          <a:p>
            <a:pPr fontAlgn="base"/>
            <a:r>
              <a:rPr lang="en-US" dirty="0"/>
              <a:t>With a relentless focus to become the platform for finding simple solutions to complex problems in the power sector, the company diversified into various Smart grid products at the world-class industrial complex at </a:t>
            </a:r>
            <a:r>
              <a:rPr lang="en-US" dirty="0" err="1"/>
              <a:t>Bagru</a:t>
            </a:r>
            <a:r>
              <a:rPr lang="en-US" dirty="0"/>
              <a:t> in Jaipur district, Rajasthan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6343049" y="4369868"/>
            <a:ext cx="4158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Kivasa</a:t>
            </a:r>
            <a:r>
              <a:rPr lang="en-US" dirty="0"/>
              <a:t> is an authorized </a:t>
            </a:r>
            <a:r>
              <a:rPr lang="en-US" dirty="0" smtClean="0"/>
              <a:t>marketing partner </a:t>
            </a:r>
            <a:r>
              <a:rPr lang="en-US" dirty="0"/>
              <a:t>of Elektrolites for their Surge Arrestors </a:t>
            </a:r>
            <a:r>
              <a:rPr lang="en-US" dirty="0" err="1" smtClean="0"/>
              <a:t>Upto</a:t>
            </a:r>
            <a:r>
              <a:rPr lang="en-US" dirty="0" smtClean="0"/>
              <a:t> </a:t>
            </a:r>
            <a:r>
              <a:rPr lang="en-US" dirty="0"/>
              <a:t>400 KV in India and Abroad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960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327" r="38689" b="40347"/>
          <a:stretch/>
        </p:blipFill>
        <p:spPr>
          <a:xfrm>
            <a:off x="779942" y="766950"/>
            <a:ext cx="3188944" cy="1238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56" t="20071" r="76844" b="71418"/>
          <a:stretch/>
        </p:blipFill>
        <p:spPr>
          <a:xfrm>
            <a:off x="737571" y="2651949"/>
            <a:ext cx="3657600" cy="875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518" t="19314" r="78546" b="70284"/>
          <a:stretch/>
        </p:blipFill>
        <p:spPr>
          <a:xfrm>
            <a:off x="5080971" y="2561654"/>
            <a:ext cx="3463046" cy="10700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7571" y="3539486"/>
            <a:ext cx="2403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Cable Glands</a:t>
            </a:r>
          </a:p>
          <a:p>
            <a:r>
              <a:rPr lang="en-US" dirty="0" err="1" smtClean="0"/>
              <a:t>Earthing</a:t>
            </a:r>
            <a:r>
              <a:rPr lang="en-US" dirty="0" smtClean="0"/>
              <a:t> Accessories</a:t>
            </a:r>
          </a:p>
          <a:p>
            <a:r>
              <a:rPr lang="en-US" dirty="0" smtClean="0"/>
              <a:t>Cable Lugs</a:t>
            </a:r>
          </a:p>
          <a:p>
            <a:r>
              <a:rPr lang="en-US" dirty="0" smtClean="0"/>
              <a:t>Conduit Fittings</a:t>
            </a:r>
          </a:p>
          <a:p>
            <a:r>
              <a:rPr lang="en-US" dirty="0" smtClean="0"/>
              <a:t>Cable Cleats</a:t>
            </a:r>
          </a:p>
          <a:p>
            <a:r>
              <a:rPr lang="en-US" dirty="0" smtClean="0"/>
              <a:t>Cable Ties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5282934" y="3631697"/>
            <a:ext cx="347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Brass Pipe Fittings</a:t>
            </a:r>
          </a:p>
          <a:p>
            <a:r>
              <a:rPr lang="en-US" dirty="0" smtClean="0"/>
              <a:t>Brass Compression Fittings </a:t>
            </a:r>
          </a:p>
          <a:p>
            <a:r>
              <a:rPr lang="en-US" dirty="0" smtClean="0"/>
              <a:t>Precision Turn components</a:t>
            </a:r>
          </a:p>
          <a:p>
            <a:r>
              <a:rPr lang="en-US" dirty="0" smtClean="0"/>
              <a:t>S.S fittings</a:t>
            </a:r>
          </a:p>
          <a:p>
            <a:r>
              <a:rPr lang="en-US" dirty="0" smtClean="0"/>
              <a:t>Copper Fitting</a:t>
            </a:r>
            <a:r>
              <a:rPr lang="en-US" dirty="0"/>
              <a:t>s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820192" y="2880927"/>
            <a:ext cx="332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Brass Ball Valves</a:t>
            </a:r>
          </a:p>
          <a:p>
            <a:r>
              <a:rPr lang="en-US" dirty="0" smtClean="0"/>
              <a:t>Brass Mini Ball Valves</a:t>
            </a:r>
          </a:p>
          <a:p>
            <a:r>
              <a:rPr lang="en-US" dirty="0" smtClean="0"/>
              <a:t>Brass Spring Check Valves</a:t>
            </a:r>
          </a:p>
          <a:p>
            <a:r>
              <a:rPr lang="en-US" dirty="0" smtClean="0"/>
              <a:t>Brass Non return Valves</a:t>
            </a:r>
          </a:p>
          <a:p>
            <a:r>
              <a:rPr lang="en-US" dirty="0" smtClean="0"/>
              <a:t>Brass Gate Valves</a:t>
            </a:r>
          </a:p>
          <a:p>
            <a:r>
              <a:rPr lang="en-US" dirty="0" smtClean="0"/>
              <a:t>Concealed Valves (Wheel Type)</a:t>
            </a:r>
          </a:p>
          <a:p>
            <a:r>
              <a:rPr lang="en-US" dirty="0" smtClean="0"/>
              <a:t>Brass Concealed Valves</a:t>
            </a:r>
          </a:p>
          <a:p>
            <a:r>
              <a:rPr lang="en-US" dirty="0" smtClean="0"/>
              <a:t>UPVC CPVC concealed Valves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5359400" y="693019"/>
            <a:ext cx="5728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Atlas Metal provides all-round solutions for cable glands and conduit fittings under two banners, </a:t>
            </a:r>
            <a:r>
              <a:rPr lang="en-US" dirty="0" err="1"/>
              <a:t>Atcab</a:t>
            </a:r>
            <a:r>
              <a:rPr lang="en-US" dirty="0"/>
              <a:t> and </a:t>
            </a:r>
            <a:r>
              <a:rPr lang="en-US" dirty="0" err="1"/>
              <a:t>Atfit</a:t>
            </a:r>
            <a:r>
              <a:rPr lang="en-US" dirty="0"/>
              <a:t>. ATCAB is a promising brand exported in 30+ countries while ATFIT provides with a diverse range of fitting products.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939333" y="5919537"/>
            <a:ext cx="621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Kivasa</a:t>
            </a:r>
            <a:r>
              <a:rPr lang="en-US" dirty="0" smtClean="0"/>
              <a:t> is an Authorized Representative for all brands of Atlas in the Railway Market.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792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7" y="266700"/>
            <a:ext cx="2447925" cy="1190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1637" y="5479891"/>
            <a:ext cx="1101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Kivasa</a:t>
            </a:r>
            <a:r>
              <a:rPr lang="en-US" dirty="0" smtClean="0"/>
              <a:t> is an Recognized dealer of complete range of </a:t>
            </a:r>
            <a:r>
              <a:rPr lang="en-US" dirty="0" err="1" smtClean="0"/>
              <a:t>Jaquar</a:t>
            </a:r>
            <a:r>
              <a:rPr lang="en-US" dirty="0" smtClean="0"/>
              <a:t> lights With </a:t>
            </a:r>
            <a:r>
              <a:rPr lang="en-US" dirty="0"/>
              <a:t>a commitment to excellence and a passion for innovation, we bring you the finest in lighting solutions, crafted by one of the world's most esteemed brand, </a:t>
            </a:r>
            <a:r>
              <a:rPr lang="en-US" dirty="0" err="1"/>
              <a:t>Jaquar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" y="1457325"/>
            <a:ext cx="1060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Whether you are looking for house lights or commercial space lights, </a:t>
            </a:r>
            <a:r>
              <a:rPr lang="en-US" dirty="0" err="1"/>
              <a:t>Jaquar</a:t>
            </a:r>
            <a:r>
              <a:rPr lang="en-US" dirty="0"/>
              <a:t> home lighting solutions brings you the best and smart light solutions for every requirement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2298700"/>
            <a:ext cx="544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TYPES OF LIGHTING SOLUTIONS: HOME &amp; OUTDOOR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781300"/>
            <a:ext cx="1026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IN" dirty="0" smtClean="0"/>
              <a:t>Architectural Façade - S</a:t>
            </a:r>
            <a:r>
              <a:rPr lang="en-US" dirty="0" smtClean="0"/>
              <a:t>pot </a:t>
            </a:r>
            <a:r>
              <a:rPr lang="en-US" dirty="0"/>
              <a:t>projectors, linear flex lights, flood lights, Dot Lights or </a:t>
            </a:r>
            <a:r>
              <a:rPr lang="en-US" dirty="0" err="1"/>
              <a:t>trunking</a:t>
            </a:r>
            <a:r>
              <a:rPr lang="en-US" dirty="0"/>
              <a:t> </a:t>
            </a:r>
            <a:r>
              <a:rPr lang="en-US" dirty="0" smtClean="0"/>
              <a:t>Lights</a:t>
            </a:r>
          </a:p>
          <a:p>
            <a:pPr marL="342900" indent="-342900">
              <a:buAutoNum type="arabicParenR"/>
            </a:pPr>
            <a:r>
              <a:rPr lang="en-IN" dirty="0" smtClean="0"/>
              <a:t>Commercial </a:t>
            </a:r>
            <a:r>
              <a:rPr lang="en-IN" dirty="0"/>
              <a:t>Outdoor </a:t>
            </a:r>
            <a:r>
              <a:rPr lang="en-IN" dirty="0" smtClean="0"/>
              <a:t>Lighting - A</a:t>
            </a:r>
            <a:r>
              <a:rPr lang="en-US" dirty="0" smtClean="0"/>
              <a:t>rea </a:t>
            </a:r>
            <a:r>
              <a:rPr lang="en-US" dirty="0"/>
              <a:t>lighting, Roadway lighting, Industry Lighting or Landscape </a:t>
            </a:r>
            <a:r>
              <a:rPr lang="en-US" dirty="0" smtClean="0"/>
              <a:t>Lighting</a:t>
            </a:r>
          </a:p>
          <a:p>
            <a:pPr marL="342900" indent="-342900">
              <a:buAutoNum type="arabicParenR"/>
            </a:pPr>
            <a:r>
              <a:rPr lang="en-IN" dirty="0"/>
              <a:t>Commercial Indoor </a:t>
            </a:r>
            <a:r>
              <a:rPr lang="en-IN" dirty="0" smtClean="0"/>
              <a:t>Lighting - </a:t>
            </a:r>
            <a:r>
              <a:rPr lang="en-US" dirty="0"/>
              <a:t>Down Lighters, Cob LED lights, LED panels, LED battens, Strip Lights, Magnetic Lights</a:t>
            </a:r>
            <a:r>
              <a:rPr lang="en-US" dirty="0" smtClean="0"/>
              <a:t>.</a:t>
            </a:r>
          </a:p>
          <a:p>
            <a:pPr marL="342900" indent="-342900">
              <a:buAutoNum type="arabicParenR"/>
            </a:pPr>
            <a:r>
              <a:rPr lang="en-US" dirty="0" smtClean="0"/>
              <a:t>Decorative Lighting : Chandeliers</a:t>
            </a:r>
            <a:r>
              <a:rPr lang="en-US" dirty="0"/>
              <a:t>, Decorative Ceiling Lights, Floor Lamps, Table Lamps, Wall </a:t>
            </a:r>
            <a:r>
              <a:rPr lang="en-US" dirty="0" smtClean="0"/>
              <a:t>Lightings</a:t>
            </a:r>
          </a:p>
          <a:p>
            <a:pPr marL="342900" indent="-342900">
              <a:buAutoNum type="arabicParenR"/>
            </a:pPr>
            <a:r>
              <a:rPr lang="en-US" dirty="0" smtClean="0"/>
              <a:t>Consumer Lighting : </a:t>
            </a:r>
            <a:r>
              <a:rPr lang="en-US" dirty="0"/>
              <a:t>LED down Lights, LED Battens, LED panels, LED battens, LED bulbs and Lights, LED strip lights ,Street Lights</a:t>
            </a:r>
            <a:r>
              <a:rPr lang="en-US" dirty="0" smtClean="0"/>
              <a:t>.</a:t>
            </a:r>
          </a:p>
          <a:p>
            <a:pPr marL="342900" indent="-342900">
              <a:buAutoNum type="arabicParenR"/>
            </a:pPr>
            <a:r>
              <a:rPr lang="en-IN" dirty="0"/>
              <a:t>Smart Lighting and Switches</a:t>
            </a:r>
            <a:endParaRPr lang="en-IN" dirty="0" smtClean="0"/>
          </a:p>
          <a:p>
            <a:pPr marL="342900" indent="-342900">
              <a:buAutoNum type="arabicParenR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67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Services		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Representation </a:t>
            </a:r>
            <a:r>
              <a:rPr lang="en-US" b="1" dirty="0"/>
              <a:t>and Supplier Development</a:t>
            </a:r>
            <a:endParaRPr lang="en-US" dirty="0"/>
          </a:p>
          <a:p>
            <a:pPr lvl="1"/>
            <a:r>
              <a:rPr lang="en-US" dirty="0"/>
              <a:t>Authorized representation for executing supplies to </a:t>
            </a:r>
            <a:r>
              <a:rPr lang="en-US" dirty="0" smtClean="0"/>
              <a:t>OEMS in Railway and Power Sector.</a:t>
            </a:r>
            <a:endParaRPr lang="en-US" dirty="0"/>
          </a:p>
          <a:p>
            <a:pPr lvl="1"/>
            <a:r>
              <a:rPr lang="en-US" dirty="0"/>
              <a:t>Introducing and accelerating new supplier approvals with Indian Railways and other </a:t>
            </a:r>
            <a:r>
              <a:rPr lang="en-US" dirty="0" smtClean="0"/>
              <a:t>utilities.</a:t>
            </a:r>
            <a:endParaRPr lang="en-US" dirty="0"/>
          </a:p>
          <a:p>
            <a:r>
              <a:rPr lang="en-US" b="1" dirty="0"/>
              <a:t>Tender and E-Tendering Guidance</a:t>
            </a:r>
            <a:endParaRPr lang="en-US" dirty="0"/>
          </a:p>
          <a:p>
            <a:pPr lvl="1"/>
            <a:r>
              <a:rPr lang="en-US" dirty="0"/>
              <a:t>Expert advice on tender participation and pricing strategies.</a:t>
            </a:r>
          </a:p>
          <a:p>
            <a:pPr lvl="1"/>
            <a:r>
              <a:rPr lang="en-US" dirty="0"/>
              <a:t>Technical assistance for IREPS </a:t>
            </a:r>
            <a:r>
              <a:rPr lang="en-US" dirty="0" smtClean="0"/>
              <a:t>registration </a:t>
            </a:r>
            <a:r>
              <a:rPr lang="en-US" dirty="0"/>
              <a:t>and other e-tendering platforms.</a:t>
            </a:r>
          </a:p>
          <a:p>
            <a:r>
              <a:rPr lang="en-US" b="1" dirty="0"/>
              <a:t>Technical and Inspection Support</a:t>
            </a:r>
            <a:endParaRPr lang="en-US" dirty="0"/>
          </a:p>
          <a:p>
            <a:pPr lvl="1"/>
            <a:r>
              <a:rPr lang="en-US" dirty="0"/>
              <a:t>Procuring necessary drawings/specifications and following up with technical departments.</a:t>
            </a:r>
          </a:p>
          <a:p>
            <a:pPr lvl="1"/>
            <a:r>
              <a:rPr lang="en-US" dirty="0"/>
              <a:t>Guidance on </a:t>
            </a:r>
            <a:r>
              <a:rPr lang="en-US" dirty="0" smtClean="0"/>
              <a:t>Plant and product Inspections.</a:t>
            </a:r>
            <a:endParaRPr lang="en-US" dirty="0"/>
          </a:p>
          <a:p>
            <a:r>
              <a:rPr lang="en-US" b="1" dirty="0"/>
              <a:t>Negotiations and Order Management</a:t>
            </a:r>
            <a:endParaRPr lang="en-US" dirty="0"/>
          </a:p>
          <a:p>
            <a:pPr lvl="1"/>
            <a:r>
              <a:rPr lang="en-US" dirty="0"/>
              <a:t>Attending </a:t>
            </a:r>
            <a:r>
              <a:rPr lang="en-US" dirty="0" smtClean="0"/>
              <a:t>negotiations </a:t>
            </a:r>
            <a:r>
              <a:rPr lang="en-US" dirty="0"/>
              <a:t>for best rates and terms.</a:t>
            </a:r>
          </a:p>
          <a:p>
            <a:pPr lvl="1"/>
            <a:r>
              <a:rPr lang="en-US" dirty="0"/>
              <a:t>Follow-up on purchase orders, amendments, and ensuring timely payments.</a:t>
            </a:r>
          </a:p>
          <a:p>
            <a:r>
              <a:rPr lang="en-US" b="1" dirty="0"/>
              <a:t>Logistics and Arbitration Assistance</a:t>
            </a:r>
            <a:endParaRPr lang="en-US" dirty="0"/>
          </a:p>
          <a:p>
            <a:pPr lvl="1"/>
            <a:r>
              <a:rPr lang="en-US" dirty="0"/>
              <a:t>Supervising material handling and </a:t>
            </a:r>
            <a:r>
              <a:rPr lang="en-US" dirty="0" smtClean="0"/>
              <a:t>storage.</a:t>
            </a:r>
          </a:p>
          <a:p>
            <a:pPr lvl="1"/>
            <a:r>
              <a:rPr lang="en-US" dirty="0" smtClean="0"/>
              <a:t>Support </a:t>
            </a:r>
            <a:r>
              <a:rPr lang="en-US" dirty="0"/>
              <a:t>for arbitration proceedings and timely commission billing.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876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IN" dirty="0"/>
              <a:t>v</a:t>
            </a:r>
            <a:r>
              <a:rPr lang="en-IN" dirty="0" smtClean="0"/>
              <a:t>atsal.agrawal@kivasaglobaltech.com</a:t>
            </a: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marketing@kivasaglobaltech.com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  <a:p>
            <a:pPr fontAlgn="base"/>
            <a:r>
              <a:rPr lang="en-IN" b="1" dirty="0"/>
              <a:t>Phone: </a:t>
            </a:r>
            <a:endParaRPr lang="en-IN" dirty="0"/>
          </a:p>
          <a:p>
            <a:pPr marL="0" indent="0" fontAlgn="base">
              <a:buNone/>
            </a:pPr>
            <a:r>
              <a:rPr lang="en-IN" dirty="0"/>
              <a:t>+91 </a:t>
            </a:r>
            <a:r>
              <a:rPr lang="en-IN" dirty="0" smtClean="0"/>
              <a:t>8200461631</a:t>
            </a:r>
          </a:p>
          <a:p>
            <a:pPr marL="0" indent="0" fontAlgn="base">
              <a:buNone/>
            </a:pPr>
            <a:endParaRPr lang="en-IN" dirty="0" smtClean="0"/>
          </a:p>
          <a:p>
            <a:pPr fontAlgn="base"/>
            <a:r>
              <a:rPr lang="en-IN" b="1" dirty="0" smtClean="0"/>
              <a:t>Address</a:t>
            </a:r>
            <a:endParaRPr lang="en-IN" dirty="0"/>
          </a:p>
          <a:p>
            <a:pPr marL="0" indent="0" fontAlgn="base">
              <a:buNone/>
            </a:pPr>
            <a:r>
              <a:rPr lang="en-IN" dirty="0" smtClean="0"/>
              <a:t>FF-132 The Mark, Village Bill, Bill- </a:t>
            </a:r>
            <a:r>
              <a:rPr lang="en-IN" dirty="0" err="1" smtClean="0"/>
              <a:t>Atladra</a:t>
            </a:r>
            <a:r>
              <a:rPr lang="en-IN" dirty="0" smtClean="0"/>
              <a:t> Road, Vadodara 391410</a:t>
            </a:r>
            <a:endParaRPr lang="en-IN" dirty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6680200" y="365125"/>
            <a:ext cx="4991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2641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819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Kivasa Globaltech Pvt. Ltd.</vt:lpstr>
      <vt:lpstr>Home </vt:lpstr>
      <vt:lpstr>Our Mission</vt:lpstr>
      <vt:lpstr>OUR PARTNERS</vt:lpstr>
      <vt:lpstr>PowerPoint Presentation</vt:lpstr>
      <vt:lpstr>PowerPoint Presentation</vt:lpstr>
      <vt:lpstr>PowerPoint Presentation</vt:lpstr>
      <vt:lpstr>Our Services   </vt:lpstr>
      <vt:lpstr>Contact us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Kivasa Globaltech Pvt. Ltd.</dc:title>
  <dc:creator>Pro6</dc:creator>
  <cp:lastModifiedBy>Pro6</cp:lastModifiedBy>
  <cp:revision>15</cp:revision>
  <dcterms:created xsi:type="dcterms:W3CDTF">2024-06-06T09:42:07Z</dcterms:created>
  <dcterms:modified xsi:type="dcterms:W3CDTF">2024-06-18T06:23:29Z</dcterms:modified>
</cp:coreProperties>
</file>